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Agrandir Bold" charset="1" panose="00000800000000000000"/>
      <p:regular r:id="rId42"/>
    </p:embeddedFont>
    <p:embeddedFont>
      <p:font typeface="Agrandir" charset="1" panose="00000500000000000000"/>
      <p:regular r:id="rId43"/>
    </p:embeddedFont>
    <p:embeddedFont>
      <p:font typeface="Open Sans Bold" charset="1" panose="020B0806030504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7" t="-5943" r="-5915" b="-51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61398" y="7590087"/>
            <a:ext cx="5746952" cy="2265727"/>
            <a:chOff x="0" y="0"/>
            <a:chExt cx="1513600" cy="596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600" cy="596735"/>
            </a:xfrm>
            <a:custGeom>
              <a:avLst/>
              <a:gdLst/>
              <a:ahLst/>
              <a:cxnLst/>
              <a:rect r="r" b="b" t="t" l="l"/>
              <a:pathLst>
                <a:path h="596735" w="1513600">
                  <a:moveTo>
                    <a:pt x="67357" y="0"/>
                  </a:moveTo>
                  <a:lnTo>
                    <a:pt x="1446244" y="0"/>
                  </a:lnTo>
                  <a:cubicBezTo>
                    <a:pt x="1483444" y="0"/>
                    <a:pt x="1513600" y="30157"/>
                    <a:pt x="1513600" y="67357"/>
                  </a:cubicBezTo>
                  <a:lnTo>
                    <a:pt x="1513600" y="529378"/>
                  </a:lnTo>
                  <a:cubicBezTo>
                    <a:pt x="1513600" y="547242"/>
                    <a:pt x="1506504" y="564375"/>
                    <a:pt x="1493872" y="577006"/>
                  </a:cubicBezTo>
                  <a:cubicBezTo>
                    <a:pt x="1481240" y="589638"/>
                    <a:pt x="1464108" y="596735"/>
                    <a:pt x="1446244" y="596735"/>
                  </a:cubicBezTo>
                  <a:lnTo>
                    <a:pt x="67357" y="596735"/>
                  </a:lnTo>
                  <a:cubicBezTo>
                    <a:pt x="30157" y="596735"/>
                    <a:pt x="0" y="566578"/>
                    <a:pt x="0" y="529378"/>
                  </a:cubicBezTo>
                  <a:lnTo>
                    <a:pt x="0" y="67357"/>
                  </a:lnTo>
                  <a:cubicBezTo>
                    <a:pt x="0" y="49493"/>
                    <a:pt x="7096" y="32360"/>
                    <a:pt x="19728" y="19728"/>
                  </a:cubicBezTo>
                  <a:cubicBezTo>
                    <a:pt x="32360" y="7096"/>
                    <a:pt x="49493" y="0"/>
                    <a:pt x="67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13600" cy="644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03859" y="7590087"/>
            <a:ext cx="4215184" cy="1475658"/>
            <a:chOff x="0" y="0"/>
            <a:chExt cx="1110172" cy="3886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0172" cy="388651"/>
            </a:xfrm>
            <a:custGeom>
              <a:avLst/>
              <a:gdLst/>
              <a:ahLst/>
              <a:cxnLst/>
              <a:rect r="r" b="b" t="t" l="l"/>
              <a:pathLst>
                <a:path h="388651" w="1110172">
                  <a:moveTo>
                    <a:pt x="91834" y="0"/>
                  </a:moveTo>
                  <a:lnTo>
                    <a:pt x="1018338" y="0"/>
                  </a:lnTo>
                  <a:cubicBezTo>
                    <a:pt x="1042694" y="0"/>
                    <a:pt x="1066052" y="9675"/>
                    <a:pt x="1083274" y="26897"/>
                  </a:cubicBezTo>
                  <a:cubicBezTo>
                    <a:pt x="1100497" y="44120"/>
                    <a:pt x="1110172" y="67478"/>
                    <a:pt x="1110172" y="91834"/>
                  </a:cubicBezTo>
                  <a:lnTo>
                    <a:pt x="1110172" y="296817"/>
                  </a:lnTo>
                  <a:cubicBezTo>
                    <a:pt x="1110172" y="321173"/>
                    <a:pt x="1100497" y="344531"/>
                    <a:pt x="1083274" y="361753"/>
                  </a:cubicBezTo>
                  <a:cubicBezTo>
                    <a:pt x="1066052" y="378975"/>
                    <a:pt x="1042694" y="388651"/>
                    <a:pt x="1018338" y="388651"/>
                  </a:cubicBezTo>
                  <a:lnTo>
                    <a:pt x="91834" y="388651"/>
                  </a:lnTo>
                  <a:cubicBezTo>
                    <a:pt x="67478" y="388651"/>
                    <a:pt x="44120" y="378975"/>
                    <a:pt x="26897" y="361753"/>
                  </a:cubicBezTo>
                  <a:cubicBezTo>
                    <a:pt x="9675" y="344531"/>
                    <a:pt x="0" y="321173"/>
                    <a:pt x="0" y="296817"/>
                  </a:cubicBezTo>
                  <a:lnTo>
                    <a:pt x="0" y="91834"/>
                  </a:lnTo>
                  <a:cubicBezTo>
                    <a:pt x="0" y="67478"/>
                    <a:pt x="9675" y="44120"/>
                    <a:pt x="26897" y="26897"/>
                  </a:cubicBezTo>
                  <a:cubicBezTo>
                    <a:pt x="44120" y="9675"/>
                    <a:pt x="67478" y="0"/>
                    <a:pt x="918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10172" cy="43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58855" y="2043066"/>
            <a:ext cx="13098989" cy="4762466"/>
            <a:chOff x="0" y="0"/>
            <a:chExt cx="3449940" cy="125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49939" cy="1254312"/>
            </a:xfrm>
            <a:custGeom>
              <a:avLst/>
              <a:gdLst/>
              <a:ahLst/>
              <a:cxnLst/>
              <a:rect r="r" b="b" t="t" l="l"/>
              <a:pathLst>
                <a:path h="1254312" w="3449939">
                  <a:moveTo>
                    <a:pt x="29552" y="0"/>
                  </a:moveTo>
                  <a:lnTo>
                    <a:pt x="3420388" y="0"/>
                  </a:lnTo>
                  <a:cubicBezTo>
                    <a:pt x="3436709" y="0"/>
                    <a:pt x="3449939" y="13231"/>
                    <a:pt x="3449939" y="29552"/>
                  </a:cubicBezTo>
                  <a:lnTo>
                    <a:pt x="3449939" y="1224761"/>
                  </a:lnTo>
                  <a:cubicBezTo>
                    <a:pt x="3449939" y="1241081"/>
                    <a:pt x="3436709" y="1254312"/>
                    <a:pt x="3420388" y="1254312"/>
                  </a:cubicBezTo>
                  <a:lnTo>
                    <a:pt x="29552" y="1254312"/>
                  </a:lnTo>
                  <a:cubicBezTo>
                    <a:pt x="13231" y="1254312"/>
                    <a:pt x="0" y="1241081"/>
                    <a:pt x="0" y="1224761"/>
                  </a:cubicBezTo>
                  <a:lnTo>
                    <a:pt x="0" y="29552"/>
                  </a:lnTo>
                  <a:cubicBezTo>
                    <a:pt x="0" y="13231"/>
                    <a:pt x="13231" y="0"/>
                    <a:pt x="295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449940" cy="130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209872" y="2224301"/>
            <a:ext cx="9376031" cy="4399996"/>
            <a:chOff x="0" y="0"/>
            <a:chExt cx="12501374" cy="58666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14300"/>
              <a:ext cx="12501374" cy="57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3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9300"/>
              <a:ext cx="12501374" cy="5277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33"/>
                </a:lnSpc>
              </a:pPr>
              <a:r>
                <a:rPr lang="en-US" b="true" sz="4576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IMPLEMENTACIÓN DE UN SISTEMA WEB PARA OPTIMIZAR EL CONTROL DE ASISTENCIAS Y LA GESTIÓN DE REPORTES PARA “MIBANCO”</a:t>
              </a:r>
            </a:p>
            <a:p>
              <a:pPr algn="ctr">
                <a:lnSpc>
                  <a:spcPts val="503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72650" y="7983595"/>
            <a:ext cx="3677603" cy="688641"/>
            <a:chOff x="0" y="0"/>
            <a:chExt cx="4903470" cy="91818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4903470" cy="452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60"/>
                </a:lnSpc>
              </a:pPr>
              <a:r>
                <a:rPr lang="en-US" sz="2000" spc="94" b="true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Fecha: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65857"/>
              <a:ext cx="4903470" cy="452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Lunes, 14 de abril de 2025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91334" y="7983595"/>
            <a:ext cx="5287079" cy="1477239"/>
            <a:chOff x="0" y="0"/>
            <a:chExt cx="7049439" cy="196965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7049439" cy="531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9"/>
                </a:lnSpc>
              </a:pPr>
              <a:r>
                <a:rPr lang="en-US" sz="2344" spc="110" b="true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Por</a:t>
              </a:r>
              <a:r>
                <a:rPr lang="en-US" sz="2344" spc="110" b="true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: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44794"/>
              <a:ext cx="7049439" cy="1424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191" indent="-253096" lvl="1">
                <a:lnSpc>
                  <a:spcPts val="2649"/>
                </a:lnSpc>
                <a:buFont typeface="Arial"/>
                <a:buChar char="•"/>
              </a:pPr>
              <a:r>
                <a:rPr lang="en-US" sz="2344" spc="11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Taype Ccoicca, Joseph Ovido</a:t>
              </a:r>
            </a:p>
            <a:p>
              <a:pPr algn="l" marL="506191" indent="-253096" lvl="1">
                <a:lnSpc>
                  <a:spcPts val="2649"/>
                </a:lnSpc>
                <a:buFont typeface="Arial"/>
                <a:buChar char="•"/>
              </a:pPr>
              <a:r>
                <a:rPr lang="en-US" sz="2344" spc="11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Prieto Huertas Jose Alonso</a:t>
              </a:r>
            </a:p>
            <a:p>
              <a:pPr algn="l" marL="506191" indent="-253096" lvl="1">
                <a:lnSpc>
                  <a:spcPts val="2649"/>
                </a:lnSpc>
                <a:buFont typeface="Arial"/>
                <a:buChar char="•"/>
              </a:pPr>
              <a:r>
                <a:rPr lang="en-US" sz="2344" spc="110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Yalico Guevara Pablo                             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26710" y="3321052"/>
            <a:ext cx="8889408" cy="5364836"/>
          </a:xfrm>
          <a:custGeom>
            <a:avLst/>
            <a:gdLst/>
            <a:ahLst/>
            <a:cxnLst/>
            <a:rect r="r" b="b" t="t" l="l"/>
            <a:pathLst>
              <a:path h="5364836" w="8889408">
                <a:moveTo>
                  <a:pt x="0" y="0"/>
                </a:moveTo>
                <a:lnTo>
                  <a:pt x="8889408" y="0"/>
                </a:lnTo>
                <a:lnTo>
                  <a:pt x="8889408" y="5364835"/>
                </a:lnTo>
                <a:lnTo>
                  <a:pt x="0" y="536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19395" y="2099991"/>
            <a:ext cx="73040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NUEVA JUSTIFICACION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89965" y="3243396"/>
            <a:ext cx="8162899" cy="5456329"/>
          </a:xfrm>
          <a:custGeom>
            <a:avLst/>
            <a:gdLst/>
            <a:ahLst/>
            <a:cxnLst/>
            <a:rect r="r" b="b" t="t" l="l"/>
            <a:pathLst>
              <a:path h="5456329" w="8162899">
                <a:moveTo>
                  <a:pt x="0" y="0"/>
                </a:moveTo>
                <a:lnTo>
                  <a:pt x="8162899" y="0"/>
                </a:lnTo>
                <a:lnTo>
                  <a:pt x="8162899" y="5456329"/>
                </a:lnTo>
                <a:lnTo>
                  <a:pt x="0" y="545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04574" y="2099991"/>
            <a:ext cx="7533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REGISTRAR ASISTENCIA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7081" y="3129961"/>
            <a:ext cx="7613837" cy="5534882"/>
          </a:xfrm>
          <a:custGeom>
            <a:avLst/>
            <a:gdLst/>
            <a:ahLst/>
            <a:cxnLst/>
            <a:rect r="r" b="b" t="t" l="l"/>
            <a:pathLst>
              <a:path h="5534882" w="7613837">
                <a:moveTo>
                  <a:pt x="0" y="0"/>
                </a:moveTo>
                <a:lnTo>
                  <a:pt x="7613838" y="0"/>
                </a:lnTo>
                <a:lnTo>
                  <a:pt x="7613838" y="5534881"/>
                </a:lnTo>
                <a:lnTo>
                  <a:pt x="0" y="5534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80824" y="2099991"/>
            <a:ext cx="65811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 PERSONAL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35900" y="3363587"/>
            <a:ext cx="8471028" cy="5407039"/>
          </a:xfrm>
          <a:custGeom>
            <a:avLst/>
            <a:gdLst/>
            <a:ahLst/>
            <a:cxnLst/>
            <a:rect r="r" b="b" t="t" l="l"/>
            <a:pathLst>
              <a:path h="5407039" w="8471028">
                <a:moveTo>
                  <a:pt x="0" y="0"/>
                </a:moveTo>
                <a:lnTo>
                  <a:pt x="8471028" y="0"/>
                </a:lnTo>
                <a:lnTo>
                  <a:pt x="8471028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60174" y="2099991"/>
            <a:ext cx="72224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 GENERALES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23242" y="3282979"/>
            <a:ext cx="8241517" cy="5440860"/>
          </a:xfrm>
          <a:custGeom>
            <a:avLst/>
            <a:gdLst/>
            <a:ahLst/>
            <a:cxnLst/>
            <a:rect r="r" b="b" t="t" l="l"/>
            <a:pathLst>
              <a:path h="5440860" w="8241517">
                <a:moveTo>
                  <a:pt x="0" y="0"/>
                </a:moveTo>
                <a:lnTo>
                  <a:pt x="8241516" y="0"/>
                </a:lnTo>
                <a:lnTo>
                  <a:pt x="8241516" y="5440860"/>
                </a:lnTo>
                <a:lnTo>
                  <a:pt x="0" y="544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3838" y="2099991"/>
            <a:ext cx="93151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REPORTES POR TRABAJADOR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61110" y="3333047"/>
            <a:ext cx="8565781" cy="5404420"/>
          </a:xfrm>
          <a:custGeom>
            <a:avLst/>
            <a:gdLst/>
            <a:ahLst/>
            <a:cxnLst/>
            <a:rect r="r" b="b" t="t" l="l"/>
            <a:pathLst>
              <a:path h="5404420" w="8565781">
                <a:moveTo>
                  <a:pt x="0" y="0"/>
                </a:moveTo>
                <a:lnTo>
                  <a:pt x="8565780" y="0"/>
                </a:lnTo>
                <a:lnTo>
                  <a:pt x="8565780" y="5404421"/>
                </a:lnTo>
                <a:lnTo>
                  <a:pt x="0" y="540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76731" y="2099991"/>
            <a:ext cx="77893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VISUALIZAR ASISTENCIA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61867" y="5975515"/>
            <a:ext cx="783967" cy="1018139"/>
          </a:xfrm>
          <a:custGeom>
            <a:avLst/>
            <a:gdLst/>
            <a:ahLst/>
            <a:cxnLst/>
            <a:rect r="r" b="b" t="t" l="l"/>
            <a:pathLst>
              <a:path h="1018139" w="783967">
                <a:moveTo>
                  <a:pt x="0" y="0"/>
                </a:moveTo>
                <a:lnTo>
                  <a:pt x="783966" y="0"/>
                </a:lnTo>
                <a:lnTo>
                  <a:pt x="783966" y="1018139"/>
                </a:lnTo>
                <a:lnTo>
                  <a:pt x="0" y="101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99424" y="3681765"/>
            <a:ext cx="10089152" cy="114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4"/>
              </a:lnSpc>
            </a:pPr>
            <a:r>
              <a:rPr lang="en-US" b="true" sz="6597" spc="31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6583" y="5937321"/>
            <a:ext cx="432846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b="true" sz="2400" spc="112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 el TFG completo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583" y="6425202"/>
            <a:ext cx="432846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3"/>
              </a:lnSpc>
            </a:pPr>
            <a:r>
              <a:rPr lang="en-US" sz="1800" spc="8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Descarga de archivo en la nube, formato documento, 25 MB.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10083" y="2188994"/>
            <a:ext cx="13578670" cy="6755388"/>
          </a:xfrm>
          <a:custGeom>
            <a:avLst/>
            <a:gdLst/>
            <a:ahLst/>
            <a:cxnLst/>
            <a:rect r="r" b="b" t="t" l="l"/>
            <a:pathLst>
              <a:path h="6755388" w="13578670">
                <a:moveTo>
                  <a:pt x="0" y="0"/>
                </a:moveTo>
                <a:lnTo>
                  <a:pt x="13578670" y="0"/>
                </a:lnTo>
                <a:lnTo>
                  <a:pt x="13578670" y="6755388"/>
                </a:lnTo>
                <a:lnTo>
                  <a:pt x="0" y="675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MODELO FISICO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57473" y="2189743"/>
            <a:ext cx="10440176" cy="6877466"/>
          </a:xfrm>
          <a:custGeom>
            <a:avLst/>
            <a:gdLst/>
            <a:ahLst/>
            <a:cxnLst/>
            <a:rect r="r" b="b" t="t" l="l"/>
            <a:pathLst>
              <a:path h="6877466" w="10440176">
                <a:moveTo>
                  <a:pt x="0" y="0"/>
                </a:moveTo>
                <a:lnTo>
                  <a:pt x="10440175" y="0"/>
                </a:lnTo>
                <a:lnTo>
                  <a:pt x="10440175" y="6877466"/>
                </a:lnTo>
                <a:lnTo>
                  <a:pt x="0" y="6877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MODELO LOGICO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61867" y="5975515"/>
            <a:ext cx="783967" cy="1018139"/>
          </a:xfrm>
          <a:custGeom>
            <a:avLst/>
            <a:gdLst/>
            <a:ahLst/>
            <a:cxnLst/>
            <a:rect r="r" b="b" t="t" l="l"/>
            <a:pathLst>
              <a:path h="1018139" w="783967">
                <a:moveTo>
                  <a:pt x="0" y="0"/>
                </a:moveTo>
                <a:lnTo>
                  <a:pt x="783966" y="0"/>
                </a:lnTo>
                <a:lnTo>
                  <a:pt x="783966" y="1018139"/>
                </a:lnTo>
                <a:lnTo>
                  <a:pt x="0" y="101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99424" y="3681765"/>
            <a:ext cx="10089152" cy="114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4"/>
              </a:lnSpc>
            </a:pPr>
            <a:r>
              <a:rPr lang="en-US" b="true" sz="6597" spc="31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PROTOTIPOS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6583" y="5937321"/>
            <a:ext cx="432846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b="true" sz="2400" spc="112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 el TFG completo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583" y="6425202"/>
            <a:ext cx="432846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3"/>
              </a:lnSpc>
            </a:pPr>
            <a:r>
              <a:rPr lang="en-US" sz="1800" spc="8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Descarga de archivo en la nube, formato documento, 25 MB.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7718" y="3819709"/>
            <a:ext cx="17632565" cy="6145265"/>
            <a:chOff x="0" y="0"/>
            <a:chExt cx="4643968" cy="1618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3968" cy="1618506"/>
            </a:xfrm>
            <a:custGeom>
              <a:avLst/>
              <a:gdLst/>
              <a:ahLst/>
              <a:cxnLst/>
              <a:rect r="r" b="b" t="t" l="l"/>
              <a:pathLst>
                <a:path h="1618506" w="4643968">
                  <a:moveTo>
                    <a:pt x="21953" y="0"/>
                  </a:moveTo>
                  <a:lnTo>
                    <a:pt x="4622014" y="0"/>
                  </a:lnTo>
                  <a:cubicBezTo>
                    <a:pt x="4627837" y="0"/>
                    <a:pt x="4633421" y="2313"/>
                    <a:pt x="4637538" y="6430"/>
                  </a:cubicBezTo>
                  <a:cubicBezTo>
                    <a:pt x="4641655" y="10547"/>
                    <a:pt x="4643968" y="16131"/>
                    <a:pt x="4643968" y="21953"/>
                  </a:cubicBezTo>
                  <a:lnTo>
                    <a:pt x="4643968" y="1596553"/>
                  </a:lnTo>
                  <a:cubicBezTo>
                    <a:pt x="4643968" y="1608677"/>
                    <a:pt x="4634139" y="1618506"/>
                    <a:pt x="4622014" y="1618506"/>
                  </a:cubicBezTo>
                  <a:lnTo>
                    <a:pt x="21953" y="1618506"/>
                  </a:lnTo>
                  <a:cubicBezTo>
                    <a:pt x="9829" y="1618506"/>
                    <a:pt x="0" y="1608677"/>
                    <a:pt x="0" y="1596553"/>
                  </a:cubicBezTo>
                  <a:lnTo>
                    <a:pt x="0" y="21953"/>
                  </a:lnTo>
                  <a:cubicBezTo>
                    <a:pt x="0" y="9829"/>
                    <a:pt x="9829" y="0"/>
                    <a:pt x="219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643968" cy="1666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3192606"/>
          </a:xfrm>
          <a:custGeom>
            <a:avLst/>
            <a:gdLst/>
            <a:ahLst/>
            <a:cxnLst/>
            <a:rect r="r" b="b" t="t" l="l"/>
            <a:pathLst>
              <a:path h="3192606" w="18288000">
                <a:moveTo>
                  <a:pt x="0" y="0"/>
                </a:moveTo>
                <a:lnTo>
                  <a:pt x="18288000" y="0"/>
                </a:lnTo>
                <a:lnTo>
                  <a:pt x="18288000" y="3192606"/>
                </a:lnTo>
                <a:lnTo>
                  <a:pt x="0" y="319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911" r="0" b="-309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51479" y="3942939"/>
            <a:ext cx="2785042" cy="81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b="true" sz="4699" spc="22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MiBanco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7245" y="4924425"/>
            <a:ext cx="16546337" cy="452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0"/>
              </a:lnSpc>
            </a:pPr>
            <a:r>
              <a:rPr lang="en-US" sz="3927" spc="18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“Mibanco” </a:t>
            </a:r>
            <a:r>
              <a:rPr lang="en-US" sz="3927" spc="18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es un banco privado peruano especializado en microfinanzas. Tiene como propósito principal el atender a la micro y pequeña empresa (MYPE). Fue el primer banco privado en Perú especializado en este segmento. Actualmente, MiBanco es una subsidiaria del Banco de Crédito del Perú (BCP) y se ha consolidado como la entidad líder en microfinanzas en el país.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77079" y="1986612"/>
            <a:ext cx="10183508" cy="6313775"/>
          </a:xfrm>
          <a:custGeom>
            <a:avLst/>
            <a:gdLst/>
            <a:ahLst/>
            <a:cxnLst/>
            <a:rect r="r" b="b" t="t" l="l"/>
            <a:pathLst>
              <a:path h="6313775" w="10183508">
                <a:moveTo>
                  <a:pt x="0" y="0"/>
                </a:moveTo>
                <a:lnTo>
                  <a:pt x="10183508" y="0"/>
                </a:lnTo>
                <a:lnTo>
                  <a:pt x="10183508" y="6313776"/>
                </a:lnTo>
                <a:lnTo>
                  <a:pt x="0" y="6313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92999" y="1701820"/>
            <a:ext cx="9223933" cy="6883360"/>
          </a:xfrm>
          <a:custGeom>
            <a:avLst/>
            <a:gdLst/>
            <a:ahLst/>
            <a:cxnLst/>
            <a:rect r="r" b="b" t="t" l="l"/>
            <a:pathLst>
              <a:path h="6883360" w="9223933">
                <a:moveTo>
                  <a:pt x="0" y="0"/>
                </a:moveTo>
                <a:lnTo>
                  <a:pt x="9223933" y="0"/>
                </a:lnTo>
                <a:lnTo>
                  <a:pt x="9223933" y="6883360"/>
                </a:lnTo>
                <a:lnTo>
                  <a:pt x="0" y="688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47343" y="1832107"/>
            <a:ext cx="12793315" cy="6956365"/>
          </a:xfrm>
          <a:custGeom>
            <a:avLst/>
            <a:gdLst/>
            <a:ahLst/>
            <a:cxnLst/>
            <a:rect r="r" b="b" t="t" l="l"/>
            <a:pathLst>
              <a:path h="6956365" w="12793315">
                <a:moveTo>
                  <a:pt x="0" y="0"/>
                </a:moveTo>
                <a:lnTo>
                  <a:pt x="12793314" y="0"/>
                </a:lnTo>
                <a:lnTo>
                  <a:pt x="12793314" y="6956365"/>
                </a:lnTo>
                <a:lnTo>
                  <a:pt x="0" y="6956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22517" y="1637289"/>
            <a:ext cx="7642967" cy="7012422"/>
          </a:xfrm>
          <a:custGeom>
            <a:avLst/>
            <a:gdLst/>
            <a:ahLst/>
            <a:cxnLst/>
            <a:rect r="r" b="b" t="t" l="l"/>
            <a:pathLst>
              <a:path h="7012422" w="7642967">
                <a:moveTo>
                  <a:pt x="0" y="0"/>
                </a:moveTo>
                <a:lnTo>
                  <a:pt x="7642966" y="0"/>
                </a:lnTo>
                <a:lnTo>
                  <a:pt x="7642966" y="7012422"/>
                </a:lnTo>
                <a:lnTo>
                  <a:pt x="0" y="7012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69764" y="2727346"/>
            <a:ext cx="13390480" cy="5121859"/>
          </a:xfrm>
          <a:custGeom>
            <a:avLst/>
            <a:gdLst/>
            <a:ahLst/>
            <a:cxnLst/>
            <a:rect r="r" b="b" t="t" l="l"/>
            <a:pathLst>
              <a:path h="5121859" w="13390480">
                <a:moveTo>
                  <a:pt x="0" y="0"/>
                </a:moveTo>
                <a:lnTo>
                  <a:pt x="13390480" y="0"/>
                </a:lnTo>
                <a:lnTo>
                  <a:pt x="13390480" y="5121859"/>
                </a:lnTo>
                <a:lnTo>
                  <a:pt x="0" y="512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99052" y="2276329"/>
            <a:ext cx="13734816" cy="5459589"/>
          </a:xfrm>
          <a:custGeom>
            <a:avLst/>
            <a:gdLst/>
            <a:ahLst/>
            <a:cxnLst/>
            <a:rect r="r" b="b" t="t" l="l"/>
            <a:pathLst>
              <a:path h="5459589" w="13734816">
                <a:moveTo>
                  <a:pt x="0" y="0"/>
                </a:moveTo>
                <a:lnTo>
                  <a:pt x="13734816" y="0"/>
                </a:lnTo>
                <a:lnTo>
                  <a:pt x="13734816" y="5459589"/>
                </a:lnTo>
                <a:lnTo>
                  <a:pt x="0" y="545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42676" y="1375547"/>
            <a:ext cx="5802648" cy="7535906"/>
          </a:xfrm>
          <a:custGeom>
            <a:avLst/>
            <a:gdLst/>
            <a:ahLst/>
            <a:cxnLst/>
            <a:rect r="r" b="b" t="t" l="l"/>
            <a:pathLst>
              <a:path h="7535906" w="5802648">
                <a:moveTo>
                  <a:pt x="0" y="0"/>
                </a:moveTo>
                <a:lnTo>
                  <a:pt x="5802648" y="0"/>
                </a:lnTo>
                <a:lnTo>
                  <a:pt x="5802648" y="7535906"/>
                </a:lnTo>
                <a:lnTo>
                  <a:pt x="0" y="7535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47016" y="1345580"/>
            <a:ext cx="5848797" cy="7595840"/>
          </a:xfrm>
          <a:custGeom>
            <a:avLst/>
            <a:gdLst/>
            <a:ahLst/>
            <a:cxnLst/>
            <a:rect r="r" b="b" t="t" l="l"/>
            <a:pathLst>
              <a:path h="7595840" w="5848797">
                <a:moveTo>
                  <a:pt x="0" y="0"/>
                </a:moveTo>
                <a:lnTo>
                  <a:pt x="5848796" y="0"/>
                </a:lnTo>
                <a:lnTo>
                  <a:pt x="5848796" y="7595840"/>
                </a:lnTo>
                <a:lnTo>
                  <a:pt x="0" y="7595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68537" y="2078161"/>
            <a:ext cx="12182468" cy="6746042"/>
          </a:xfrm>
          <a:custGeom>
            <a:avLst/>
            <a:gdLst/>
            <a:ahLst/>
            <a:cxnLst/>
            <a:rect r="r" b="b" t="t" l="l"/>
            <a:pathLst>
              <a:path h="6746042" w="12182468">
                <a:moveTo>
                  <a:pt x="0" y="0"/>
                </a:moveTo>
                <a:lnTo>
                  <a:pt x="12182468" y="0"/>
                </a:lnTo>
                <a:lnTo>
                  <a:pt x="12182468" y="6746042"/>
                </a:lnTo>
                <a:lnTo>
                  <a:pt x="0" y="6746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06275" y="1587634"/>
            <a:ext cx="8130278" cy="7332916"/>
          </a:xfrm>
          <a:custGeom>
            <a:avLst/>
            <a:gdLst/>
            <a:ahLst/>
            <a:cxnLst/>
            <a:rect r="r" b="b" t="t" l="l"/>
            <a:pathLst>
              <a:path h="7332916" w="8130278">
                <a:moveTo>
                  <a:pt x="0" y="0"/>
                </a:moveTo>
                <a:lnTo>
                  <a:pt x="8130278" y="0"/>
                </a:lnTo>
                <a:lnTo>
                  <a:pt x="8130278" y="7332916"/>
                </a:lnTo>
                <a:lnTo>
                  <a:pt x="0" y="7332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6" t="0" r="-105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61867" y="5975515"/>
            <a:ext cx="783967" cy="1018139"/>
          </a:xfrm>
          <a:custGeom>
            <a:avLst/>
            <a:gdLst/>
            <a:ahLst/>
            <a:cxnLst/>
            <a:rect r="r" b="b" t="t" l="l"/>
            <a:pathLst>
              <a:path h="1018139" w="783967">
                <a:moveTo>
                  <a:pt x="0" y="0"/>
                </a:moveTo>
                <a:lnTo>
                  <a:pt x="783966" y="0"/>
                </a:lnTo>
                <a:lnTo>
                  <a:pt x="783966" y="1018139"/>
                </a:lnTo>
                <a:lnTo>
                  <a:pt x="0" y="101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DEFINICION DEL PROBLEMA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6583" y="5937321"/>
            <a:ext cx="432846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b="true" sz="2400" spc="112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 el TFG completo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583" y="6425202"/>
            <a:ext cx="432846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3"/>
              </a:lnSpc>
            </a:pPr>
            <a:r>
              <a:rPr lang="en-US" sz="1800" spc="8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Descarga de archivo en la nube, formato documento, 25 MB.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694" y="2312371"/>
            <a:ext cx="10992955" cy="649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8"/>
              </a:lnSpc>
            </a:pPr>
            <a:r>
              <a:rPr lang="en-US" sz="3070" spc="12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 “MiBanco”, el control de asistencias se realiza mediante hojas de cálculo y registros físicos, lo que puede llegar a genera errores, pérdida de datos y demoras. Esta situación se vio agrabada durante la pandemia, donde se hizo evidente la necesidad de digitalizar procesos.</a:t>
            </a:r>
          </a:p>
          <a:p>
            <a:pPr algn="ctr">
              <a:lnSpc>
                <a:spcPts val="4298"/>
              </a:lnSpc>
            </a:pPr>
            <a:r>
              <a:rPr lang="en-US" sz="3070" spc="12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Por ello, proponemos la implementación de un sistema web que permita registrar asistencias con precisión,  generar reportes automáticos y acceder a la información de forma rápida y segura, respondiendo así a las demandas de una gestión moderna.</a:t>
            </a:r>
          </a:p>
          <a:p>
            <a:pPr algn="ctr" marL="0" indent="0" lvl="0">
              <a:lnSpc>
                <a:spcPts val="37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42370" y="1800003"/>
            <a:ext cx="13110140" cy="6833660"/>
          </a:xfrm>
          <a:custGeom>
            <a:avLst/>
            <a:gdLst/>
            <a:ahLst/>
            <a:cxnLst/>
            <a:rect r="r" b="b" t="t" l="l"/>
            <a:pathLst>
              <a:path h="6833660" w="13110140">
                <a:moveTo>
                  <a:pt x="0" y="0"/>
                </a:moveTo>
                <a:lnTo>
                  <a:pt x="13110140" y="0"/>
                </a:lnTo>
                <a:lnTo>
                  <a:pt x="13110140" y="6833661"/>
                </a:lnTo>
                <a:lnTo>
                  <a:pt x="0" y="6833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68368" y="1592455"/>
            <a:ext cx="4551264" cy="7102089"/>
          </a:xfrm>
          <a:custGeom>
            <a:avLst/>
            <a:gdLst/>
            <a:ahLst/>
            <a:cxnLst/>
            <a:rect r="r" b="b" t="t" l="l"/>
            <a:pathLst>
              <a:path h="7102089" w="4551264">
                <a:moveTo>
                  <a:pt x="0" y="0"/>
                </a:moveTo>
                <a:lnTo>
                  <a:pt x="4551264" y="0"/>
                </a:lnTo>
                <a:lnTo>
                  <a:pt x="4551264" y="7102090"/>
                </a:lnTo>
                <a:lnTo>
                  <a:pt x="0" y="710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55498" y="1296203"/>
            <a:ext cx="4377005" cy="7466106"/>
          </a:xfrm>
          <a:custGeom>
            <a:avLst/>
            <a:gdLst/>
            <a:ahLst/>
            <a:cxnLst/>
            <a:rect r="r" b="b" t="t" l="l"/>
            <a:pathLst>
              <a:path h="7466106" w="4377005">
                <a:moveTo>
                  <a:pt x="0" y="0"/>
                </a:moveTo>
                <a:lnTo>
                  <a:pt x="4377004" y="0"/>
                </a:lnTo>
                <a:lnTo>
                  <a:pt x="4377004" y="7466106"/>
                </a:lnTo>
                <a:lnTo>
                  <a:pt x="0" y="7466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51797" y="1577924"/>
            <a:ext cx="8439234" cy="7131153"/>
          </a:xfrm>
          <a:custGeom>
            <a:avLst/>
            <a:gdLst/>
            <a:ahLst/>
            <a:cxnLst/>
            <a:rect r="r" b="b" t="t" l="l"/>
            <a:pathLst>
              <a:path h="7131153" w="8439234">
                <a:moveTo>
                  <a:pt x="0" y="0"/>
                </a:moveTo>
                <a:lnTo>
                  <a:pt x="8439234" y="0"/>
                </a:lnTo>
                <a:lnTo>
                  <a:pt x="8439234" y="7131152"/>
                </a:lnTo>
                <a:lnTo>
                  <a:pt x="0" y="7131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15864" y="1662460"/>
            <a:ext cx="5111100" cy="7211428"/>
          </a:xfrm>
          <a:custGeom>
            <a:avLst/>
            <a:gdLst/>
            <a:ahLst/>
            <a:cxnLst/>
            <a:rect r="r" b="b" t="t" l="l"/>
            <a:pathLst>
              <a:path h="7211428" w="5111100">
                <a:moveTo>
                  <a:pt x="0" y="0"/>
                </a:moveTo>
                <a:lnTo>
                  <a:pt x="5111100" y="0"/>
                </a:lnTo>
                <a:lnTo>
                  <a:pt x="5111100" y="7211429"/>
                </a:lnTo>
                <a:lnTo>
                  <a:pt x="0" y="7211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49514" y="1923518"/>
            <a:ext cx="9140467" cy="6809648"/>
          </a:xfrm>
          <a:custGeom>
            <a:avLst/>
            <a:gdLst/>
            <a:ahLst/>
            <a:cxnLst/>
            <a:rect r="r" b="b" t="t" l="l"/>
            <a:pathLst>
              <a:path h="6809648" w="9140467">
                <a:moveTo>
                  <a:pt x="0" y="0"/>
                </a:moveTo>
                <a:lnTo>
                  <a:pt x="9140467" y="0"/>
                </a:lnTo>
                <a:lnTo>
                  <a:pt x="9140467" y="6809648"/>
                </a:lnTo>
                <a:lnTo>
                  <a:pt x="0" y="6809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4505" y="2762267"/>
            <a:ext cx="13098989" cy="4762466"/>
            <a:chOff x="0" y="0"/>
            <a:chExt cx="3449940" cy="12543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9939" cy="1254312"/>
            </a:xfrm>
            <a:custGeom>
              <a:avLst/>
              <a:gdLst/>
              <a:ahLst/>
              <a:cxnLst/>
              <a:rect r="r" b="b" t="t" l="l"/>
              <a:pathLst>
                <a:path h="1254312" w="3449939">
                  <a:moveTo>
                    <a:pt x="29552" y="0"/>
                  </a:moveTo>
                  <a:lnTo>
                    <a:pt x="3420388" y="0"/>
                  </a:lnTo>
                  <a:cubicBezTo>
                    <a:pt x="3436709" y="0"/>
                    <a:pt x="3449939" y="13231"/>
                    <a:pt x="3449939" y="29552"/>
                  </a:cubicBezTo>
                  <a:lnTo>
                    <a:pt x="3449939" y="1224761"/>
                  </a:lnTo>
                  <a:cubicBezTo>
                    <a:pt x="3449939" y="1241081"/>
                    <a:pt x="3436709" y="1254312"/>
                    <a:pt x="3420388" y="1254312"/>
                  </a:cubicBezTo>
                  <a:lnTo>
                    <a:pt x="29552" y="1254312"/>
                  </a:lnTo>
                  <a:cubicBezTo>
                    <a:pt x="13231" y="1254312"/>
                    <a:pt x="0" y="1241081"/>
                    <a:pt x="0" y="1224761"/>
                  </a:cubicBezTo>
                  <a:lnTo>
                    <a:pt x="0" y="29552"/>
                  </a:lnTo>
                  <a:cubicBezTo>
                    <a:pt x="0" y="13231"/>
                    <a:pt x="13231" y="0"/>
                    <a:pt x="295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49940" cy="130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97140" y="4489450"/>
            <a:ext cx="1229371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GRACIAS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61867" y="5975515"/>
            <a:ext cx="783967" cy="1018139"/>
          </a:xfrm>
          <a:custGeom>
            <a:avLst/>
            <a:gdLst/>
            <a:ahLst/>
            <a:cxnLst/>
            <a:rect r="r" b="b" t="t" l="l"/>
            <a:pathLst>
              <a:path h="1018139" w="783967">
                <a:moveTo>
                  <a:pt x="0" y="0"/>
                </a:moveTo>
                <a:lnTo>
                  <a:pt x="783966" y="0"/>
                </a:lnTo>
                <a:lnTo>
                  <a:pt x="783966" y="1018139"/>
                </a:lnTo>
                <a:lnTo>
                  <a:pt x="0" y="1018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99424" y="3681765"/>
            <a:ext cx="10089152" cy="208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4"/>
              </a:lnSpc>
            </a:pPr>
            <a:r>
              <a:rPr lang="en-US" b="true" sz="6597" spc="31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DIAGRAMAS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6583" y="5937321"/>
            <a:ext cx="432846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b="true" sz="2400" spc="112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 el TFG completo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583" y="6425202"/>
            <a:ext cx="432846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3"/>
              </a:lnSpc>
            </a:pPr>
            <a:r>
              <a:rPr lang="en-US" sz="1800" spc="84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Descarga de archivo en la nube, formato documento, 25 MB.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80968" y="2987086"/>
            <a:ext cx="9163121" cy="6271214"/>
          </a:xfrm>
          <a:custGeom>
            <a:avLst/>
            <a:gdLst/>
            <a:ahLst/>
            <a:cxnLst/>
            <a:rect r="r" b="b" t="t" l="l"/>
            <a:pathLst>
              <a:path h="6271214" w="9163121">
                <a:moveTo>
                  <a:pt x="0" y="0"/>
                </a:moveTo>
                <a:lnTo>
                  <a:pt x="9163121" y="0"/>
                </a:lnTo>
                <a:lnTo>
                  <a:pt x="9163121" y="6271214"/>
                </a:lnTo>
                <a:lnTo>
                  <a:pt x="0" y="6271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17510" y="2099991"/>
            <a:ext cx="77078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CAMBIAR CONTRASEÑA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42306" y="3352840"/>
            <a:ext cx="8858217" cy="5364836"/>
          </a:xfrm>
          <a:custGeom>
            <a:avLst/>
            <a:gdLst/>
            <a:ahLst/>
            <a:cxnLst/>
            <a:rect r="r" b="b" t="t" l="l"/>
            <a:pathLst>
              <a:path h="5364836" w="8858217">
                <a:moveTo>
                  <a:pt x="0" y="0"/>
                </a:moveTo>
                <a:lnTo>
                  <a:pt x="8858217" y="0"/>
                </a:lnTo>
                <a:lnTo>
                  <a:pt x="8858217" y="5364836"/>
                </a:lnTo>
                <a:lnTo>
                  <a:pt x="0" y="536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5141" y="2099991"/>
            <a:ext cx="96525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 JUSTIFICACIONES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12576" y="3305924"/>
            <a:ext cx="7717676" cy="5522365"/>
          </a:xfrm>
          <a:custGeom>
            <a:avLst/>
            <a:gdLst/>
            <a:ahLst/>
            <a:cxnLst/>
            <a:rect r="r" b="b" t="t" l="l"/>
            <a:pathLst>
              <a:path h="5522365" w="7717676">
                <a:moveTo>
                  <a:pt x="0" y="0"/>
                </a:moveTo>
                <a:lnTo>
                  <a:pt x="7717676" y="0"/>
                </a:lnTo>
                <a:lnTo>
                  <a:pt x="7717676" y="5522365"/>
                </a:lnTo>
                <a:lnTo>
                  <a:pt x="0" y="5522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7125" y="2099991"/>
            <a:ext cx="91085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 TRABAJADORES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44581" y="3310588"/>
            <a:ext cx="8453666" cy="5417490"/>
          </a:xfrm>
          <a:custGeom>
            <a:avLst/>
            <a:gdLst/>
            <a:ahLst/>
            <a:cxnLst/>
            <a:rect r="r" b="b" t="t" l="l"/>
            <a:pathLst>
              <a:path h="5417490" w="8453666">
                <a:moveTo>
                  <a:pt x="0" y="0"/>
                </a:moveTo>
                <a:lnTo>
                  <a:pt x="8453666" y="0"/>
                </a:lnTo>
                <a:lnTo>
                  <a:pt x="8453666" y="5417491"/>
                </a:lnTo>
                <a:lnTo>
                  <a:pt x="0" y="541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5387" y="2099991"/>
            <a:ext cx="97720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JUSTIFACIAONES PERSONALES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28" y="883836"/>
            <a:ext cx="15975772" cy="8519329"/>
            <a:chOff x="0" y="0"/>
            <a:chExt cx="4207611" cy="2243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07611" cy="2243774"/>
            </a:xfrm>
            <a:custGeom>
              <a:avLst/>
              <a:gdLst/>
              <a:ahLst/>
              <a:cxnLst/>
              <a:rect r="r" b="b" t="t" l="l"/>
              <a:pathLst>
                <a:path h="2243774" w="4207611">
                  <a:moveTo>
                    <a:pt x="24230" y="0"/>
                  </a:moveTo>
                  <a:lnTo>
                    <a:pt x="4183380" y="0"/>
                  </a:lnTo>
                  <a:cubicBezTo>
                    <a:pt x="4196762" y="0"/>
                    <a:pt x="4207611" y="10848"/>
                    <a:pt x="4207611" y="24230"/>
                  </a:cubicBezTo>
                  <a:lnTo>
                    <a:pt x="4207611" y="2219544"/>
                  </a:lnTo>
                  <a:cubicBezTo>
                    <a:pt x="4207611" y="2225970"/>
                    <a:pt x="4205058" y="2232133"/>
                    <a:pt x="4200514" y="2236677"/>
                  </a:cubicBezTo>
                  <a:cubicBezTo>
                    <a:pt x="4195970" y="2241221"/>
                    <a:pt x="4189807" y="2243774"/>
                    <a:pt x="4183380" y="2243774"/>
                  </a:cubicBezTo>
                  <a:lnTo>
                    <a:pt x="24230" y="2243774"/>
                  </a:lnTo>
                  <a:cubicBezTo>
                    <a:pt x="17804" y="2243774"/>
                    <a:pt x="11641" y="2241221"/>
                    <a:pt x="7097" y="2236677"/>
                  </a:cubicBezTo>
                  <a:cubicBezTo>
                    <a:pt x="2553" y="2232133"/>
                    <a:pt x="0" y="2225970"/>
                    <a:pt x="0" y="2219544"/>
                  </a:cubicBezTo>
                  <a:lnTo>
                    <a:pt x="0" y="24230"/>
                  </a:lnTo>
                  <a:cubicBezTo>
                    <a:pt x="0" y="17804"/>
                    <a:pt x="2553" y="11641"/>
                    <a:pt x="7097" y="7097"/>
                  </a:cubicBezTo>
                  <a:cubicBezTo>
                    <a:pt x="11641" y="2553"/>
                    <a:pt x="17804" y="0"/>
                    <a:pt x="242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07611" cy="2291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92626" y="3455038"/>
            <a:ext cx="8757577" cy="5383379"/>
          </a:xfrm>
          <a:custGeom>
            <a:avLst/>
            <a:gdLst/>
            <a:ahLst/>
            <a:cxnLst/>
            <a:rect r="r" b="b" t="t" l="l"/>
            <a:pathLst>
              <a:path h="5383379" w="8757577">
                <a:moveTo>
                  <a:pt x="0" y="0"/>
                </a:moveTo>
                <a:lnTo>
                  <a:pt x="8757577" y="0"/>
                </a:lnTo>
                <a:lnTo>
                  <a:pt x="8757577" y="5383379"/>
                </a:lnTo>
                <a:lnTo>
                  <a:pt x="0" y="5383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6269" y="1538096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b="true" sz="3000" spc="14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DIAGRAMA DE CASO DE USO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5209" y="2099991"/>
            <a:ext cx="213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DAGkk1h5MWU</dc:identifier>
  <dcterms:modified xsi:type="dcterms:W3CDTF">2011-08-01T06:04:30Z</dcterms:modified>
  <cp:revision>1</cp:revision>
  <dc:title>Curso Integrador1</dc:title>
</cp:coreProperties>
</file>